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147473427" r:id="rId3"/>
    <p:sldId id="2147473429" r:id="rId4"/>
    <p:sldId id="2147473430" r:id="rId5"/>
    <p:sldId id="2147473406" r:id="rId6"/>
    <p:sldId id="2147473414" r:id="rId7"/>
    <p:sldId id="303" r:id="rId8"/>
    <p:sldId id="304" r:id="rId9"/>
    <p:sldId id="2147473432" r:id="rId10"/>
    <p:sldId id="306" r:id="rId11"/>
    <p:sldId id="307" r:id="rId12"/>
    <p:sldId id="308" r:id="rId13"/>
    <p:sldId id="305" r:id="rId14"/>
    <p:sldId id="2147473436" r:id="rId15"/>
    <p:sldId id="214747343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B9BB-5637-472C-BF1C-C5092D1DFD2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607DC-E8E2-4955-91FF-A450C2DD5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19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EB21F-15E8-1C88-6D73-1209749D3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8CBE66-2BE4-483B-0A04-504C6D0D0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90F092-824B-F8C8-23C3-41C6F594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5F361F-B636-7BFA-CB04-14BC19B0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1D09DF-473F-9426-C2A6-F601871F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48FA99-D10C-5A0E-2270-CA9E0621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804317-D51F-B55D-2143-CAB0EA67B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4CE014-E578-BE18-124F-0F3CEDC4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C20F2E-B47B-8DB4-B972-B68D5CE5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11901-54C6-A260-92E5-C5B878A3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75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2E1C393-A029-8B12-8948-EF5E170B2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B68F9B-973E-A30A-5CCD-9C3230A1E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C117B6-D6C3-7A44-9018-EB6AAEF8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8B5172-8310-8E95-A476-F2806BB7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E2FCFC-B1E3-CDAE-98AE-9A6E92BC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6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D0DD1-F8B9-4343-DD4F-1916B2EA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3B500-7963-EAA3-9413-2BE76559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311971-BAF9-9C8F-8CC2-E9EFFFA1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BBCB80-99C9-E469-BEBB-D23C5BE3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0818B2-4A1C-B1A7-A6CB-8225A2EF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9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855FD9-654B-E404-14F7-EEE9A19B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B314F1-D539-D84D-D2E6-B82896919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C4401D-76D2-EA31-40C3-E15ADC07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4966E-74AE-877D-74CE-4EF7A05D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684474-2E9C-E284-981E-9E901DF4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9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EB7EB2-D90A-E6B5-892C-3C5758DE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F58C97-F302-EDCF-5A7F-178E46FB0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D75B0F-BCD2-345C-81CE-70DD0CFF2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D43FF9-3ED3-8B8C-6C9A-4CE12A94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6579DF-D3A8-CEA9-F9C2-41735846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5D6AFC-358F-5353-6B26-A1D2DCA2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33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5CBA9F-2062-AED9-E5D8-00A12609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10893C-388E-0645-6578-069995E6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F0B3BE-BD7A-C032-504E-C50E8B4DF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3AA254-DD30-6973-D68E-1BF11166B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EA179A-3626-EDCD-F1EE-BDDCBB310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4F1F79-00DA-D04B-5957-54289F86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D075F4B-E304-9418-4D91-5F64BF61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D47D66-28A0-4B0C-4F62-FAD35F7A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6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F7B10-7007-611A-7CFD-A03CA14B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9266ED-EED9-048E-8E56-AF30721C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CA54B2-48BC-67FC-C910-C806FD8E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2B282B-BCCE-67DA-8D9F-C44C75C0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1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D15AC3-E38F-9F07-0F13-80BC509F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A2993E-5F6D-242E-F987-CD3CB590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6B4DF0-095B-324A-0CAB-FC5F411E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19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96C50-94BB-6467-2F82-B82E927A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788FF5-8641-84BF-1F28-BA77A3A7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A1E80A-29F3-C323-1F66-93811DF4E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675972-CEEE-7ACA-5686-C1FA500B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614AAB-2128-B8CD-71B6-511E819F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D103D3-3059-10D9-70C6-E1CF7758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10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C1CF5-BCB0-2A3C-5D80-D1EA5737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DB94DC-5275-313F-D2CE-63307E0EF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F50917-B2B9-111E-457A-262B8D8B0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ECE461-BA03-864F-57EC-5BCCEFAB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BC2A03-3812-8314-0B81-8FEC3B64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6BF9E6-B3E8-3A6C-2A51-C348AE1E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74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FF8A54-C2AA-3948-858B-ABB28C45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5A02D5-6745-5FA8-363F-4F17FB4F9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6A68A7-2A78-DAA1-2FB8-0991A13DB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78263-6FAF-4BE9-9E4A-DABE7C8CEA30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52AC5-4187-80F1-E612-47FA2E95E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C2AFFA-5C18-8E3B-652C-0113316B5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F53467-4198-4858-92E8-36FE7170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5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9252D9E-9E4C-EF26-21CB-6A30AB9C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9511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6E4ED6-CC39-5C3A-52CA-B5FAF6531B58}"/>
              </a:ext>
            </a:extLst>
          </p:cNvPr>
          <p:cNvSpPr txBox="1"/>
          <p:nvPr/>
        </p:nvSpPr>
        <p:spPr>
          <a:xfrm>
            <a:off x="6177282" y="1324421"/>
            <a:ext cx="5687999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i="0" u="none" strike="noStrike" baseline="0" dirty="0">
                <a:solidFill>
                  <a:srgbClr val="002060"/>
                </a:solidFill>
                <a:latin typeface="Myriad Pro Cond"/>
              </a:rPr>
              <a:t>ANTROPOMETRY, BODY COMPOSITION AND BIOIMPEDENTIOMETRY</a:t>
            </a:r>
            <a:endParaRPr lang="it-I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21D7F2-3D78-8648-7A9B-40C3B3423422}"/>
              </a:ext>
            </a:extLst>
          </p:cNvPr>
          <p:cNvSpPr txBox="1"/>
          <p:nvPr/>
        </p:nvSpPr>
        <p:spPr>
          <a:xfrm>
            <a:off x="6096000" y="3626854"/>
            <a:ext cx="62077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</a:rPr>
              <a:t>Prof. Luigi SCHIAVO, PhD, FACN</a:t>
            </a:r>
          </a:p>
          <a:p>
            <a:pPr algn="just"/>
            <a:r>
              <a:rPr lang="en-US" sz="1600" b="1" dirty="0">
                <a:solidFill>
                  <a:srgbClr val="0F377F"/>
                </a:solidFill>
              </a:rPr>
              <a:t>Associate Professor of Human Nutrition and Applied Dietetics</a:t>
            </a:r>
          </a:p>
          <a:p>
            <a:pPr algn="just"/>
            <a:r>
              <a:rPr lang="en-US" sz="1600" dirty="0">
                <a:solidFill>
                  <a:srgbClr val="0F377F"/>
                </a:solidFill>
              </a:rPr>
              <a:t>Department of Medicine, Surgery and Dentistry</a:t>
            </a:r>
          </a:p>
          <a:p>
            <a:pPr algn="just"/>
            <a:r>
              <a:rPr lang="en-US" sz="1600" dirty="0">
                <a:solidFill>
                  <a:srgbClr val="0F377F"/>
                </a:solidFill>
              </a:rPr>
              <a:t>University of Salerno, Italy</a:t>
            </a:r>
          </a:p>
          <a:p>
            <a:pPr algn="just"/>
            <a:r>
              <a:rPr lang="en-US" sz="1600" b="1" dirty="0">
                <a:solidFill>
                  <a:srgbClr val="C00000"/>
                </a:solidFill>
              </a:rPr>
              <a:t>Regional Delegate (Campania, Italy) of Bariatric Nutrition</a:t>
            </a:r>
          </a:p>
          <a:p>
            <a:pPr algn="just"/>
            <a:r>
              <a:rPr lang="en-US" sz="1600" b="1" dirty="0">
                <a:solidFill>
                  <a:srgbClr val="0F377F"/>
                </a:solidFill>
              </a:rPr>
              <a:t>Italian Society of Obesity Surgery and Metabolic Disease (SICOB)</a:t>
            </a:r>
            <a:endParaRPr lang="it-IT" sz="1600" b="1" dirty="0">
              <a:solidFill>
                <a:srgbClr val="0F3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6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7CB4AA-365B-66DC-6644-7516869F1D27}"/>
              </a:ext>
            </a:extLst>
          </p:cNvPr>
          <p:cNvSpPr txBox="1"/>
          <p:nvPr/>
        </p:nvSpPr>
        <p:spPr>
          <a:xfrm>
            <a:off x="0" y="3342017"/>
            <a:ext cx="6142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In patients with obesity</a:t>
            </a:r>
            <a:r>
              <a:rPr lang="it-IT" sz="2400" dirty="0">
                <a:solidFill>
                  <a:srgbClr val="C00000"/>
                </a:solidFill>
              </a:rPr>
              <a:t>,</a:t>
            </a:r>
            <a:r>
              <a:rPr lang="it-IT" sz="2400" dirty="0"/>
              <a:t> 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</a:rPr>
              <a:t>BIA underestimated FM (</a:t>
            </a:r>
            <a:r>
              <a:rPr lang="el-GR" sz="2400" dirty="0">
                <a:solidFill>
                  <a:srgbClr val="002060"/>
                </a:solidFill>
              </a:rPr>
              <a:t>Δ</a:t>
            </a:r>
            <a:r>
              <a:rPr lang="it-IT" sz="2400" dirty="0">
                <a:solidFill>
                  <a:srgbClr val="002060"/>
                </a:solidFill>
              </a:rPr>
              <a:t>FM [kg] = 5.4 ± 0.1) and overestimated FFM (</a:t>
            </a:r>
            <a:r>
              <a:rPr lang="el-GR" sz="2400" dirty="0">
                <a:solidFill>
                  <a:srgbClr val="002060"/>
                </a:solidFill>
              </a:rPr>
              <a:t>Δ</a:t>
            </a:r>
            <a:r>
              <a:rPr lang="it-IT" sz="2400" dirty="0">
                <a:solidFill>
                  <a:srgbClr val="002060"/>
                </a:solidFill>
              </a:rPr>
              <a:t>FFM [kg] = − 7.7 ± 0.1) compared with DEXA method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ECF2554-8F8A-60CC-C4B7-EAD0BD9C639C}"/>
              </a:ext>
            </a:extLst>
          </p:cNvPr>
          <p:cNvGrpSpPr/>
          <p:nvPr/>
        </p:nvGrpSpPr>
        <p:grpSpPr>
          <a:xfrm>
            <a:off x="6178580" y="794474"/>
            <a:ext cx="5911820" cy="5565686"/>
            <a:chOff x="6522570" y="524192"/>
            <a:chExt cx="5669430" cy="5703271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8FB42FC-D3CF-C861-BCA1-B8FF63034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379" t="55207" r="24621" b="8417"/>
            <a:stretch/>
          </p:blipFill>
          <p:spPr>
            <a:xfrm>
              <a:off x="6522570" y="524192"/>
              <a:ext cx="5669430" cy="2900105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4D03C2D-3E40-A67A-C444-A9DEFF083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682" t="22088" r="24772" b="42222"/>
            <a:stretch/>
          </p:blipFill>
          <p:spPr>
            <a:xfrm>
              <a:off x="6588769" y="3498070"/>
              <a:ext cx="5376391" cy="2729393"/>
            </a:xfrm>
            <a:prstGeom prst="rect">
              <a:avLst/>
            </a:prstGeom>
          </p:spPr>
        </p:pic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EA35B445-B6D0-B5AA-7EE2-87A60D2CF7B7}"/>
              </a:ext>
            </a:extLst>
          </p:cNvPr>
          <p:cNvGrpSpPr/>
          <p:nvPr/>
        </p:nvGrpSpPr>
        <p:grpSpPr>
          <a:xfrm>
            <a:off x="36398" y="89672"/>
            <a:ext cx="6207384" cy="2641482"/>
            <a:chOff x="328440" y="1004072"/>
            <a:chExt cx="6207384" cy="2641482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EBD99E5-6366-EB9E-2DB7-CFB7F57C6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658" t="28448" r="27046" b="47610"/>
            <a:stretch/>
          </p:blipFill>
          <p:spPr>
            <a:xfrm>
              <a:off x="328440" y="1134877"/>
              <a:ext cx="6207384" cy="2510677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72D4D5B-6DC7-9174-A086-BF8C506BB59A}"/>
                </a:ext>
              </a:extLst>
            </p:cNvPr>
            <p:cNvSpPr txBox="1"/>
            <p:nvPr/>
          </p:nvSpPr>
          <p:spPr>
            <a:xfrm>
              <a:off x="328440" y="1004072"/>
              <a:ext cx="614218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/>
                <a:t>PLOS ONE: https://doi.org/10.1371/journal.pone.0200465 July 12, 2018</a:t>
              </a:r>
              <a:endParaRPr lang="it-IT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7994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978D8C-FF6E-9704-C509-5E8EDACBA2AC}"/>
              </a:ext>
            </a:extLst>
          </p:cNvPr>
          <p:cNvSpPr txBox="1"/>
          <p:nvPr/>
        </p:nvSpPr>
        <p:spPr>
          <a:xfrm>
            <a:off x="241069" y="2872245"/>
            <a:ext cx="586509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</a:rPr>
              <a:t>Cross-sectional validation study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73 patients with obesity invited to undergo a multi-frequency BIA and afterwards a DEXA examination</a:t>
            </a:r>
          </a:p>
          <a:p>
            <a:pPr algn="just"/>
            <a:endParaRPr lang="en-US" dirty="0"/>
          </a:p>
          <a:p>
            <a:pPr algn="just"/>
            <a:r>
              <a:rPr lang="en-US" sz="2000" b="1" dirty="0">
                <a:solidFill>
                  <a:srgbClr val="C00000"/>
                </a:solidFill>
              </a:rPr>
              <a:t>Main Findings: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an almost perfect correlation of FM and FFM (ICC = 0.832 and ICC = 0.899, respectively)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9FC1AD-5C3A-8F9B-46A4-0552B4F85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6" t="17373" r="28939" b="55960"/>
          <a:stretch/>
        </p:blipFill>
        <p:spPr>
          <a:xfrm>
            <a:off x="27418" y="232292"/>
            <a:ext cx="6292391" cy="21705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EA2C11-CF4B-C5BD-D806-E67B10C92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21" t="42828" r="17045" b="24175"/>
          <a:stretch/>
        </p:blipFill>
        <p:spPr>
          <a:xfrm>
            <a:off x="6319809" y="2402839"/>
            <a:ext cx="5449442" cy="30343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EF7DF8-E989-004F-3C52-5BABEE8EE194}"/>
              </a:ext>
            </a:extLst>
          </p:cNvPr>
          <p:cNvSpPr txBox="1"/>
          <p:nvPr/>
        </p:nvSpPr>
        <p:spPr>
          <a:xfrm>
            <a:off x="8676285" y="5088236"/>
            <a:ext cx="2696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0" dirty="0">
                <a:effectLst/>
                <a:latin typeface="arial" panose="020B0604020202020204" pitchFamily="34" charset="0"/>
              </a:rPr>
              <a:t>ICC</a:t>
            </a:r>
            <a:r>
              <a:rPr lang="it-IT" sz="1200" b="0" i="0" dirty="0">
                <a:effectLst/>
                <a:latin typeface="arial" panose="020B0604020202020204" pitchFamily="34" charset="0"/>
              </a:rPr>
              <a:t>= intraclass correlation coefficient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522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CD202B-3D8A-E314-7C12-ACDF3AF90365}"/>
              </a:ext>
            </a:extLst>
          </p:cNvPr>
          <p:cNvSpPr txBox="1"/>
          <p:nvPr/>
        </p:nvSpPr>
        <p:spPr>
          <a:xfrm>
            <a:off x="135082" y="2421675"/>
            <a:ext cx="495531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Comparative study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US" b="0" i="0" dirty="0">
                <a:solidFill>
                  <a:srgbClr val="002060"/>
                </a:solidFill>
                <a:effectLst/>
                <a:latin typeface="+mn-lt"/>
              </a:rPr>
              <a:t>o compare the data obtained by BIA and DXA methods of assessment of FFM and FM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  <a:latin typeface="+mn-lt"/>
              </a:rPr>
              <a:t>53 women with obesity </a:t>
            </a:r>
          </a:p>
          <a:p>
            <a:endParaRPr lang="en-US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+mn-lt"/>
              </a:rPr>
              <a:t>Main Findings</a:t>
            </a:r>
          </a:p>
          <a:p>
            <a:r>
              <a:rPr lang="en-US" i="0" dirty="0">
                <a:solidFill>
                  <a:srgbClr val="002060"/>
                </a:solidFill>
                <a:effectLst/>
                <a:latin typeface="+mn-lt"/>
              </a:rPr>
              <a:t>%FM assessed by DEXA was significantly higher than that assessed by BIA (39.7 ± 6.2 vs 36.0 ± 3.8, </a:t>
            </a:r>
            <a:r>
              <a:rPr lang="en-US" i="1" dirty="0">
                <a:solidFill>
                  <a:srgbClr val="002060"/>
                </a:solidFill>
                <a:effectLst/>
                <a:latin typeface="+mn-lt"/>
              </a:rPr>
              <a:t>p</a:t>
            </a:r>
            <a:r>
              <a:rPr lang="en-US" i="0" dirty="0">
                <a:solidFill>
                  <a:srgbClr val="002060"/>
                </a:solidFill>
                <a:effectLst/>
                <a:latin typeface="+mn-lt"/>
              </a:rPr>
              <a:t> &lt; 0.0001) whereas compared with DEXA, BIA gave higher values of FFM (53.7 ± 8.1 vs 50.1 ± 7.1, </a:t>
            </a:r>
            <a:r>
              <a:rPr lang="en-US" i="1" dirty="0">
                <a:solidFill>
                  <a:srgbClr val="002060"/>
                </a:solidFill>
                <a:effectLst/>
                <a:latin typeface="+mn-lt"/>
              </a:rPr>
              <a:t>p</a:t>
            </a:r>
            <a:r>
              <a:rPr lang="en-US" i="0" dirty="0">
                <a:solidFill>
                  <a:srgbClr val="002060"/>
                </a:solidFill>
                <a:effectLst/>
                <a:latin typeface="+mn-lt"/>
              </a:rPr>
              <a:t> &lt; 0.0001)</a:t>
            </a:r>
            <a:endParaRPr lang="en-US" sz="160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32ECB5-BD7A-ABF6-4820-662DAAB1B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2" t="31919" r="21742" b="48014"/>
          <a:stretch/>
        </p:blipFill>
        <p:spPr>
          <a:xfrm>
            <a:off x="5807360" y="1019956"/>
            <a:ext cx="6345383" cy="13762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B039400-E31C-47B6-80E9-62BC36F4B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16432" r="22046" b="31313"/>
          <a:stretch/>
        </p:blipFill>
        <p:spPr>
          <a:xfrm>
            <a:off x="5454071" y="2610684"/>
            <a:ext cx="6483928" cy="35837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D99C34B-0DB5-1AB3-030A-5BDF4C035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5" t="44310" r="41136" b="38989"/>
          <a:stretch/>
        </p:blipFill>
        <p:spPr>
          <a:xfrm>
            <a:off x="39257" y="1135411"/>
            <a:ext cx="4618183" cy="114530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27AD2E-53DC-C406-C69E-B961B197066E}"/>
              </a:ext>
            </a:extLst>
          </p:cNvPr>
          <p:cNvSpPr txBox="1"/>
          <p:nvPr/>
        </p:nvSpPr>
        <p:spPr>
          <a:xfrm>
            <a:off x="39257" y="900546"/>
            <a:ext cx="56018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0" dirty="0">
                <a:solidFill>
                  <a:srgbClr val="3B3030"/>
                </a:solidFill>
                <a:effectLst/>
                <a:latin typeface="Fira Sans" panose="020B0503050000020004" pitchFamily="34" charset="0"/>
              </a:rPr>
              <a:t>Medicine and Science in Sports and Exercise</a:t>
            </a:r>
            <a:r>
              <a:rPr lang="en-US" sz="1050" b="0" i="0" dirty="0">
                <a:solidFill>
                  <a:srgbClr val="3B3030"/>
                </a:solidFill>
                <a:effectLst/>
                <a:latin typeface="Fira Sans" panose="020B0503050000020004" pitchFamily="34" charset="0"/>
              </a:rPr>
              <a:t>: </a:t>
            </a:r>
            <a:r>
              <a:rPr lang="en-US" sz="1050" b="0" i="0" u="none" strike="noStrike" dirty="0">
                <a:solidFill>
                  <a:srgbClr val="2D5A89"/>
                </a:solidFill>
                <a:effectLst/>
                <a:latin typeface="Fira Sans" panose="020B0503050000020004" pitchFamily="34" charset="0"/>
                <a:hlinkClick r:id="rId5"/>
              </a:rPr>
              <a:t>April 2001 - Volume 33 - Issue 4 - p 665-670</a:t>
            </a:r>
            <a:endParaRPr lang="it-IT" sz="105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789FEE-088D-39B8-D2DC-45C259CBEFCA}"/>
              </a:ext>
            </a:extLst>
          </p:cNvPr>
          <p:cNvSpPr txBox="1"/>
          <p:nvPr/>
        </p:nvSpPr>
        <p:spPr>
          <a:xfrm>
            <a:off x="39257" y="5671173"/>
            <a:ext cx="5216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The correlation coefficients for %FM and %FFM between DEXA and BIA were 0.69 and 0.88, respectively (</a:t>
            </a:r>
            <a:r>
              <a:rPr lang="en-US" sz="1400" b="0" i="1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US" sz="14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 &lt; 0.001). 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3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38DD7D-76A0-304F-6662-3DDF67ED10A7}"/>
              </a:ext>
            </a:extLst>
          </p:cNvPr>
          <p:cNvSpPr txBox="1"/>
          <p:nvPr/>
        </p:nvSpPr>
        <p:spPr>
          <a:xfrm>
            <a:off x="193964" y="3888753"/>
            <a:ext cx="61421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+mn-lt"/>
              </a:rPr>
              <a:t>ross-sectional study</a:t>
            </a:r>
          </a:p>
          <a:p>
            <a:r>
              <a:rPr lang="en-US" sz="2000" i="0" dirty="0">
                <a:solidFill>
                  <a:srgbClr val="002060"/>
                </a:solidFill>
                <a:effectLst/>
                <a:latin typeface="+mn-lt"/>
              </a:rPr>
              <a:t>40 severely obese patients </a:t>
            </a:r>
          </a:p>
          <a:p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2000" b="1" i="0" dirty="0">
                <a:solidFill>
                  <a:srgbClr val="C00000"/>
                </a:solidFill>
                <a:effectLst/>
                <a:latin typeface="+mn-lt"/>
              </a:rPr>
              <a:t>Main Findings</a:t>
            </a:r>
          </a:p>
          <a:p>
            <a:r>
              <a:rPr lang="en-US" sz="2000" dirty="0">
                <a:solidFill>
                  <a:srgbClr val="002060"/>
                </a:solidFill>
                <a:latin typeface="+mn-lt"/>
              </a:rPr>
              <a:t>BIA m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+mn-lt"/>
              </a:rPr>
              <a:t>easurements of FM and FFM were significantly correlated with DXA</a:t>
            </a:r>
            <a:endParaRPr lang="it-IT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BDA8FB-3E06-784B-41C3-D81E93188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t="19394" r="29319" b="55825"/>
          <a:stretch/>
        </p:blipFill>
        <p:spPr>
          <a:xfrm>
            <a:off x="193964" y="1320800"/>
            <a:ext cx="6354417" cy="2133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D648BFD-1394-69FE-C36E-97ED74B54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t="39327" r="51742" b="16902"/>
          <a:stretch/>
        </p:blipFill>
        <p:spPr>
          <a:xfrm>
            <a:off x="6945544" y="1320800"/>
            <a:ext cx="4779947" cy="40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0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969A75-321D-030F-2F18-657621931C5E}"/>
              </a:ext>
            </a:extLst>
          </p:cNvPr>
          <p:cNvSpPr txBox="1"/>
          <p:nvPr/>
        </p:nvSpPr>
        <p:spPr>
          <a:xfrm>
            <a:off x="4570328" y="1035997"/>
            <a:ext cx="74831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Although not appropriate for use as a clinical parameter, BMI remains a universally accepted measure of obesity at the individual level. </a:t>
            </a:r>
          </a:p>
          <a:p>
            <a:endParaRPr lang="en-GB" sz="1400" noProof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GB" sz="1400" noProof="0" dirty="0">
                <a:solidFill>
                  <a:srgbClr val="002060"/>
                </a:solidFill>
                <a:latin typeface="Georgia" panose="02040502050405020303" pitchFamily="18" charset="0"/>
              </a:rPr>
              <a:t>BMI it is not a clinical informations and cannot be used for clinical diagnosis</a:t>
            </a:r>
          </a:p>
          <a:p>
            <a:endParaRPr lang="en-GB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Other anthropometric measures, such as waist circumference, waist-to-hip ratio, and weight-to-height ratio have been suggested as alternative methods to BMI for diagnosis of obesity. However, these anthropometric measures also have notable limitations.</a:t>
            </a:r>
          </a:p>
          <a:p>
            <a:pPr algn="l"/>
            <a:endParaRPr lang="en-US" sz="1400" i="0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140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BIA and DXA methods cannot be considered interchangeable</a:t>
            </a:r>
          </a:p>
          <a:p>
            <a:pPr algn="l"/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Further research are needed to develop new BIA specific equations especially formulated for  patients with obesity</a:t>
            </a:r>
          </a:p>
          <a:p>
            <a:pPr algn="l"/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140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However, BIA can be considered, accepting the systematic error associated with the measurements, a simple, safe, non-invasive, and low-cost method for FM and FFM assessment in clinical practice and research studies in the setting of obesity BUT…………………………</a:t>
            </a:r>
          </a:p>
          <a:p>
            <a:pPr algn="just"/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The used instruments must use l</a:t>
            </a:r>
            <a:r>
              <a:rPr lang="en-US" sz="140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atest multi-frequency technology and must follow the requirements of the Directive 90/384/EEC for weighing with non-automatic devices in the medical sector and the Directive 93/42/EEC for medical devices.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92848F73-5326-97CB-A8C9-4CACB7888F6B}"/>
              </a:ext>
            </a:extLst>
          </p:cNvPr>
          <p:cNvSpPr txBox="1">
            <a:spLocks/>
          </p:cNvSpPr>
          <p:nvPr/>
        </p:nvSpPr>
        <p:spPr>
          <a:xfrm>
            <a:off x="233771" y="-110572"/>
            <a:ext cx="9871292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TAKE HOME MESSAGE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12F9917-FA43-641F-169B-9BE2786F0480}"/>
              </a:ext>
            </a:extLst>
          </p:cNvPr>
          <p:cNvGrpSpPr/>
          <p:nvPr/>
        </p:nvGrpSpPr>
        <p:grpSpPr>
          <a:xfrm>
            <a:off x="297771" y="1196398"/>
            <a:ext cx="4020763" cy="3835270"/>
            <a:chOff x="2523734" y="1381125"/>
            <a:chExt cx="4020763" cy="3835270"/>
          </a:xfrm>
        </p:grpSpPr>
        <p:pic>
          <p:nvPicPr>
            <p:cNvPr id="6" name="Picture 2" descr="Take Home Messages from 2019 – Pallaborative North West">
              <a:extLst>
                <a:ext uri="{FF2B5EF4-FFF2-40B4-BE49-F238E27FC236}">
                  <a16:creationId xmlns:a16="http://schemas.microsoft.com/office/drawing/2014/main" id="{068E9128-A87B-7838-B96B-E44E990761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20869" r="24245" b="5213"/>
            <a:stretch/>
          </p:blipFill>
          <p:spPr bwMode="auto">
            <a:xfrm>
              <a:off x="2545459" y="1381125"/>
              <a:ext cx="3999038" cy="383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E5A1EBE-2487-20FB-B7BF-D4460E413688}"/>
                </a:ext>
              </a:extLst>
            </p:cNvPr>
            <p:cNvSpPr txBox="1"/>
            <p:nvPr/>
          </p:nvSpPr>
          <p:spPr>
            <a:xfrm rot="1428831">
              <a:off x="2735665" y="3750980"/>
              <a:ext cx="663061" cy="707886"/>
            </a:xfrm>
            <a:prstGeom prst="rect">
              <a:avLst/>
            </a:prstGeom>
            <a:solidFill>
              <a:srgbClr val="9999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8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rPr>
                <a:t>BIA vs DEXA in patients with obesity</a:t>
              </a:r>
              <a:endParaRPr lang="it-IT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A867154F-97C4-B507-CA17-90D4A02EAABC}"/>
                </a:ext>
              </a:extLst>
            </p:cNvPr>
            <p:cNvSpPr/>
            <p:nvPr/>
          </p:nvSpPr>
          <p:spPr>
            <a:xfrm>
              <a:off x="2523734" y="4686299"/>
              <a:ext cx="1369316" cy="530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705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6C79-66AC-74D1-BAA9-6934AA53C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E0528D-9629-C24E-6A21-76FDFD28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9511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CB9FA73-5CAB-B830-2B77-059667646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3091"/>
            <a:ext cx="5677692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8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stration Of An Obese Mans Organs #5 Photograph by Science Photo Library">
            <a:extLst>
              <a:ext uri="{FF2B5EF4-FFF2-40B4-BE49-F238E27FC236}">
                <a16:creationId xmlns:a16="http://schemas.microsoft.com/office/drawing/2014/main" id="{D08349CE-410A-0E27-916E-59241C9ED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b="12030"/>
          <a:stretch/>
        </p:blipFill>
        <p:spPr bwMode="auto">
          <a:xfrm>
            <a:off x="257152" y="0"/>
            <a:ext cx="6227379" cy="66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B4DDE7-58E9-3D69-AC14-20DEBC7573A6}"/>
              </a:ext>
            </a:extLst>
          </p:cNvPr>
          <p:cNvSpPr txBox="1"/>
          <p:nvPr/>
        </p:nvSpPr>
        <p:spPr>
          <a:xfrm>
            <a:off x="3938837" y="248995"/>
            <a:ext cx="8064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C00000"/>
                </a:solidFill>
              </a:rPr>
              <a:t>CLINICAL OBESITY </a:t>
            </a:r>
            <a:r>
              <a:rPr lang="en-GB" b="1" noProof="0" dirty="0">
                <a:solidFill>
                  <a:srgbClr val="002060"/>
                </a:solidFill>
              </a:rPr>
              <a:t>is a chronic systemic disease that can affect one or more organs indipendently of other diseases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0229F1-93E5-020B-BCB9-1249ABCADB89}"/>
              </a:ext>
            </a:extLst>
          </p:cNvPr>
          <p:cNvSpPr txBox="1"/>
          <p:nvPr/>
        </p:nvSpPr>
        <p:spPr>
          <a:xfrm>
            <a:off x="5464766" y="1144321"/>
            <a:ext cx="3827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C00000"/>
                </a:solidFill>
              </a:rPr>
              <a:t>CLINICAL OBESITY </a:t>
            </a:r>
            <a:r>
              <a:rPr lang="en-GB" b="1" noProof="0" dirty="0">
                <a:solidFill>
                  <a:srgbClr val="002060"/>
                </a:solidFill>
              </a:rPr>
              <a:t>is a SPECTRUM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61A4B7A9-BAB2-7372-8E91-159E70A2932B}"/>
              </a:ext>
            </a:extLst>
          </p:cNvPr>
          <p:cNvSpPr/>
          <p:nvPr/>
        </p:nvSpPr>
        <p:spPr>
          <a:xfrm>
            <a:off x="7262472" y="1615253"/>
            <a:ext cx="313736" cy="12693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479336-F66D-03DA-4CF1-CEAAD789119A}"/>
              </a:ext>
            </a:extLst>
          </p:cNvPr>
          <p:cNvSpPr txBox="1"/>
          <p:nvPr/>
        </p:nvSpPr>
        <p:spPr>
          <a:xfrm>
            <a:off x="7221832" y="2850511"/>
            <a:ext cx="4885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>
                <a:solidFill>
                  <a:srgbClr val="002060"/>
                </a:solidFill>
              </a:rPr>
              <a:t>means different things in different individuals</a:t>
            </a:r>
            <a:endParaRPr lang="en-GB" noProof="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D10FE9-5D7C-99B2-85B8-ED10AD5B69F7}"/>
              </a:ext>
            </a:extLst>
          </p:cNvPr>
          <p:cNvSpPr txBox="1"/>
          <p:nvPr/>
        </p:nvSpPr>
        <p:spPr>
          <a:xfrm>
            <a:off x="7497288" y="1894417"/>
            <a:ext cx="3827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C00000"/>
                </a:solidFill>
              </a:rPr>
              <a:t>From a clinical point of view</a:t>
            </a:r>
            <a:endParaRPr lang="en-GB" b="1" noProof="0" dirty="0">
              <a:solidFill>
                <a:srgbClr val="002060"/>
              </a:solidFill>
            </a:endParaRPr>
          </a:p>
        </p:txBody>
      </p:sp>
      <p:pic>
        <p:nvPicPr>
          <p:cNvPr id="3078" name="Picture 6" descr="disegno del fumetto medico medico 1886209 Arte vettoriale a Vecteezy">
            <a:extLst>
              <a:ext uri="{FF2B5EF4-FFF2-40B4-BE49-F238E27FC236}">
                <a16:creationId xmlns:a16="http://schemas.microsoft.com/office/drawing/2014/main" id="{10D1CF44-29E5-C351-DC9B-693C53F19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2" t="223" r="12103" b="14889"/>
          <a:stretch/>
        </p:blipFill>
        <p:spPr bwMode="auto">
          <a:xfrm>
            <a:off x="5951832" y="1527520"/>
            <a:ext cx="1270000" cy="150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assifications of Obesity - Obesity Action Coalition">
            <a:extLst>
              <a:ext uri="{FF2B5EF4-FFF2-40B4-BE49-F238E27FC236}">
                <a16:creationId xmlns:a16="http://schemas.microsoft.com/office/drawing/2014/main" id="{294D9F23-B308-D4DA-E72C-024A1FF2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31" y="3429000"/>
            <a:ext cx="4885690" cy="195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C1B5823E-B0AD-164D-874C-8D6B72E9DEDA}"/>
              </a:ext>
            </a:extLst>
          </p:cNvPr>
          <p:cNvSpPr/>
          <p:nvPr/>
        </p:nvSpPr>
        <p:spPr>
          <a:xfrm>
            <a:off x="6397864" y="4935914"/>
            <a:ext cx="313736" cy="12693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9A52CB2-47DE-BAF6-836E-74C19F3CBF8F}"/>
              </a:ext>
            </a:extLst>
          </p:cNvPr>
          <p:cNvSpPr txBox="1"/>
          <p:nvPr/>
        </p:nvSpPr>
        <p:spPr>
          <a:xfrm>
            <a:off x="6645884" y="5436680"/>
            <a:ext cx="1785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C00000"/>
                </a:solidFill>
              </a:rPr>
              <a:t>Doesn’t tell us if somebody have</a:t>
            </a:r>
            <a:endParaRPr lang="en-GB" b="1" noProof="0" dirty="0">
              <a:solidFill>
                <a:srgbClr val="002060"/>
              </a:solidFill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C234783-A1FA-2636-3FCF-B2DAA05CBFD8}"/>
              </a:ext>
            </a:extLst>
          </p:cNvPr>
          <p:cNvCxnSpPr>
            <a:stCxn id="16" idx="3"/>
          </p:cNvCxnSpPr>
          <p:nvPr/>
        </p:nvCxnSpPr>
        <p:spPr>
          <a:xfrm flipV="1">
            <a:off x="8431593" y="5699760"/>
            <a:ext cx="871202" cy="198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AC4CD1F-3C36-EAE1-24DC-FF818A3421EB}"/>
              </a:ext>
            </a:extLst>
          </p:cNvPr>
          <p:cNvCxnSpPr>
            <a:stCxn id="16" idx="3"/>
          </p:cNvCxnSpPr>
          <p:nvPr/>
        </p:nvCxnSpPr>
        <p:spPr>
          <a:xfrm>
            <a:off x="8431593" y="5898345"/>
            <a:ext cx="871202" cy="46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CD1AB03-C094-3265-F2A7-F704F0752AA7}"/>
              </a:ext>
            </a:extLst>
          </p:cNvPr>
          <p:cNvSpPr txBox="1"/>
          <p:nvPr/>
        </p:nvSpPr>
        <p:spPr>
          <a:xfrm>
            <a:off x="9292635" y="5471110"/>
            <a:ext cx="1171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C00000"/>
                </a:solidFill>
              </a:rPr>
              <a:t>ILLNESS</a:t>
            </a:r>
            <a:endParaRPr lang="en-GB" b="1" noProof="0" dirty="0">
              <a:solidFill>
                <a:srgbClr val="00206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EC62088-C693-8A33-16C1-C03659C8871D}"/>
              </a:ext>
            </a:extLst>
          </p:cNvPr>
          <p:cNvSpPr txBox="1"/>
          <p:nvPr/>
        </p:nvSpPr>
        <p:spPr>
          <a:xfrm>
            <a:off x="9210922" y="6142604"/>
            <a:ext cx="2114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C00000"/>
                </a:solidFill>
              </a:rPr>
              <a:t>RISK OF ILLNESS</a:t>
            </a:r>
            <a:endParaRPr lang="en-GB" b="1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4" grpId="0" animBg="1"/>
      <p:bldP spid="16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74592-6071-4F08-2B83-027A2F97A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0D98D6-A763-9188-1F61-6719C7B267AE}"/>
              </a:ext>
            </a:extLst>
          </p:cNvPr>
          <p:cNvSpPr txBox="1"/>
          <p:nvPr/>
        </p:nvSpPr>
        <p:spPr>
          <a:xfrm>
            <a:off x="6335374" y="420659"/>
            <a:ext cx="5074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002060"/>
                </a:solidFill>
              </a:rPr>
              <a:t>Until today we were using classification of obesity based on </a:t>
            </a:r>
            <a:r>
              <a:rPr lang="en-GB" b="1" noProof="0" dirty="0">
                <a:solidFill>
                  <a:srgbClr val="C00000"/>
                </a:solidFill>
              </a:rPr>
              <a:t>BMI </a:t>
            </a:r>
            <a:r>
              <a:rPr lang="en-GB" b="1" noProof="0" dirty="0">
                <a:solidFill>
                  <a:srgbClr val="002060"/>
                </a:solidFill>
              </a:rPr>
              <a:t>that doesn’t distinguish among those different situations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7D29E4D-7AC7-E80E-D84D-DA2B8259A06A}"/>
              </a:ext>
            </a:extLst>
          </p:cNvPr>
          <p:cNvSpPr txBox="1"/>
          <p:nvPr/>
        </p:nvSpPr>
        <p:spPr>
          <a:xfrm>
            <a:off x="7122593" y="1552635"/>
            <a:ext cx="1785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002060"/>
                </a:solidFill>
              </a:rPr>
              <a:t>Doesn’t distinguish among 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EFC4013-A0E9-18F3-ADA6-30B566C7274A}"/>
              </a:ext>
            </a:extLst>
          </p:cNvPr>
          <p:cNvCxnSpPr>
            <a:stCxn id="16" idx="3"/>
          </p:cNvCxnSpPr>
          <p:nvPr/>
        </p:nvCxnSpPr>
        <p:spPr>
          <a:xfrm flipV="1">
            <a:off x="8908302" y="1815715"/>
            <a:ext cx="871202" cy="198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26C2DD8-1B72-DBB9-488A-F48A8CE111DC}"/>
              </a:ext>
            </a:extLst>
          </p:cNvPr>
          <p:cNvCxnSpPr>
            <a:stCxn id="16" idx="3"/>
          </p:cNvCxnSpPr>
          <p:nvPr/>
        </p:nvCxnSpPr>
        <p:spPr>
          <a:xfrm>
            <a:off x="8908302" y="2014300"/>
            <a:ext cx="871202" cy="46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32C0682-AB43-A7F6-AA64-4FEF3C2340B1}"/>
              </a:ext>
            </a:extLst>
          </p:cNvPr>
          <p:cNvSpPr txBox="1"/>
          <p:nvPr/>
        </p:nvSpPr>
        <p:spPr>
          <a:xfrm>
            <a:off x="9779504" y="1631049"/>
            <a:ext cx="1171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C00000"/>
                </a:solidFill>
              </a:rPr>
              <a:t>ILLNESS</a:t>
            </a:r>
            <a:endParaRPr lang="en-GB" b="1" noProof="0" dirty="0">
              <a:solidFill>
                <a:srgbClr val="00206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8E069DC-2C47-CDD5-F75F-1AD2E64AF5D6}"/>
              </a:ext>
            </a:extLst>
          </p:cNvPr>
          <p:cNvSpPr txBox="1"/>
          <p:nvPr/>
        </p:nvSpPr>
        <p:spPr>
          <a:xfrm>
            <a:off x="9681344" y="2301360"/>
            <a:ext cx="2114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C00000"/>
                </a:solidFill>
              </a:rPr>
              <a:t>RISK OF ILLNESS</a:t>
            </a:r>
            <a:endParaRPr lang="en-GB" b="1" noProof="0" dirty="0">
              <a:solidFill>
                <a:srgbClr val="002060"/>
              </a:solidFill>
            </a:endParaRPr>
          </a:p>
        </p:txBody>
      </p:sp>
      <p:pic>
        <p:nvPicPr>
          <p:cNvPr id="3082" name="Picture 10" descr="What is Body Mass Index (BMI)?">
            <a:extLst>
              <a:ext uri="{FF2B5EF4-FFF2-40B4-BE49-F238E27FC236}">
                <a16:creationId xmlns:a16="http://schemas.microsoft.com/office/drawing/2014/main" id="{8BAC76F4-F2A6-11F4-7D85-286FF56C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4" y="734617"/>
            <a:ext cx="61626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0A99F933-2C59-8F94-2523-3D9FA16952C6}"/>
              </a:ext>
            </a:extLst>
          </p:cNvPr>
          <p:cNvSpPr/>
          <p:nvPr/>
        </p:nvSpPr>
        <p:spPr>
          <a:xfrm>
            <a:off x="7912712" y="3002671"/>
            <a:ext cx="313736" cy="12693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658D31-AB5E-FFF3-7CF1-9CDA246A1364}"/>
              </a:ext>
            </a:extLst>
          </p:cNvPr>
          <p:cNvSpPr txBox="1"/>
          <p:nvPr/>
        </p:nvSpPr>
        <p:spPr>
          <a:xfrm>
            <a:off x="7872072" y="4237929"/>
            <a:ext cx="4885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>
                <a:solidFill>
                  <a:srgbClr val="C00000"/>
                </a:solidFill>
              </a:rPr>
              <a:t>A</a:t>
            </a:r>
            <a:r>
              <a:rPr lang="en-GB" b="1" noProof="0" dirty="0">
                <a:solidFill>
                  <a:srgbClr val="002060"/>
                </a:solidFill>
              </a:rPr>
              <a:t> </a:t>
            </a:r>
            <a:r>
              <a:rPr lang="en-GB" b="1" noProof="0" dirty="0">
                <a:solidFill>
                  <a:srgbClr val="C00000"/>
                </a:solidFill>
              </a:rPr>
              <a:t>CLASSIFICATION IS NOT A CLINICAL DIAGNOSIS</a:t>
            </a:r>
            <a:endParaRPr lang="en-GB" noProof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C23A36-EC4D-08AE-3F2E-E5224C622B12}"/>
              </a:ext>
            </a:extLst>
          </p:cNvPr>
          <p:cNvSpPr txBox="1"/>
          <p:nvPr/>
        </p:nvSpPr>
        <p:spPr>
          <a:xfrm>
            <a:off x="8147528" y="3281835"/>
            <a:ext cx="3827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002060"/>
                </a:solidFill>
              </a:rPr>
              <a:t>From a clinical point of view</a:t>
            </a:r>
          </a:p>
        </p:txBody>
      </p:sp>
      <p:pic>
        <p:nvPicPr>
          <p:cNvPr id="8" name="Picture 6" descr="disegno del fumetto medico medico 1886209 Arte vettoriale a Vecteezy">
            <a:extLst>
              <a:ext uri="{FF2B5EF4-FFF2-40B4-BE49-F238E27FC236}">
                <a16:creationId xmlns:a16="http://schemas.microsoft.com/office/drawing/2014/main" id="{B3E92B7E-2C20-BD6B-E462-5C9703214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2" t="223" r="12103" b="14889"/>
          <a:stretch/>
        </p:blipFill>
        <p:spPr bwMode="auto">
          <a:xfrm>
            <a:off x="6602072" y="2914938"/>
            <a:ext cx="1270000" cy="150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82415D56-5430-994A-8712-ECED06104390}"/>
              </a:ext>
            </a:extLst>
          </p:cNvPr>
          <p:cNvSpPr/>
          <p:nvPr/>
        </p:nvSpPr>
        <p:spPr>
          <a:xfrm>
            <a:off x="7007176" y="1436931"/>
            <a:ext cx="313736" cy="12693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F6AD08BD-27D2-6872-2F0A-209105B7BCFE}"/>
              </a:ext>
            </a:extLst>
          </p:cNvPr>
          <p:cNvSpPr/>
          <p:nvPr/>
        </p:nvSpPr>
        <p:spPr>
          <a:xfrm>
            <a:off x="7107532" y="4561094"/>
            <a:ext cx="313736" cy="12693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A6DB463-DBF9-C258-2EBF-5B9FC627F9E3}"/>
              </a:ext>
            </a:extLst>
          </p:cNvPr>
          <p:cNvSpPr txBox="1"/>
          <p:nvPr/>
        </p:nvSpPr>
        <p:spPr>
          <a:xfrm>
            <a:off x="6095999" y="5850197"/>
            <a:ext cx="5699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>
                <a:solidFill>
                  <a:srgbClr val="C00000"/>
                </a:solidFill>
              </a:rPr>
              <a:t>CLINICAL DIAGNOSIS </a:t>
            </a:r>
            <a:r>
              <a:rPr lang="en-GB" b="1" noProof="0" dirty="0">
                <a:solidFill>
                  <a:srgbClr val="002060"/>
                </a:solidFill>
              </a:rPr>
              <a:t>is crucial to make the correct clinical decision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72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C075-1962-0770-0F72-29A8CB983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31F288-8431-4866-4DEE-581CDE3E46B4}"/>
              </a:ext>
            </a:extLst>
          </p:cNvPr>
          <p:cNvSpPr txBox="1"/>
          <p:nvPr/>
        </p:nvSpPr>
        <p:spPr>
          <a:xfrm>
            <a:off x="2787525" y="2980360"/>
            <a:ext cx="42488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C00000"/>
                </a:solidFill>
              </a:rPr>
              <a:t>BMI it is only a mathematical formula on weight and height </a:t>
            </a:r>
            <a:r>
              <a:rPr lang="en-GB" b="1" noProof="0" dirty="0">
                <a:solidFill>
                  <a:srgbClr val="002060"/>
                </a:solidFill>
              </a:rPr>
              <a:t>and do not give any informations about whether the excess weight comes from excess fat tissue or increased  lean mass</a:t>
            </a:r>
          </a:p>
        </p:txBody>
      </p:sp>
      <p:pic>
        <p:nvPicPr>
          <p:cNvPr id="5122" name="Picture 2" descr="BMI Calculator - Calculate Body Mass Index – USZ">
            <a:extLst>
              <a:ext uri="{FF2B5EF4-FFF2-40B4-BE49-F238E27FC236}">
                <a16:creationId xmlns:a16="http://schemas.microsoft.com/office/drawing/2014/main" id="{99841D2B-798E-6C7B-E192-355B513B3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8250" r="6417" b="14226"/>
          <a:stretch/>
        </p:blipFill>
        <p:spPr bwMode="auto">
          <a:xfrm>
            <a:off x="212908" y="2980360"/>
            <a:ext cx="2457636" cy="11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E77A085B-FAA3-27F8-0D87-41C8BAF69C94}"/>
              </a:ext>
            </a:extLst>
          </p:cNvPr>
          <p:cNvGrpSpPr/>
          <p:nvPr/>
        </p:nvGrpSpPr>
        <p:grpSpPr>
          <a:xfrm>
            <a:off x="2011255" y="77501"/>
            <a:ext cx="5801360" cy="2496321"/>
            <a:chOff x="0" y="335280"/>
            <a:chExt cx="5801360" cy="2496321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532B9CD-858D-1243-C2CD-0E75CE1D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9558" t="2948" r="3021" b="78323"/>
            <a:stretch/>
          </p:blipFill>
          <p:spPr>
            <a:xfrm>
              <a:off x="29778" y="335280"/>
              <a:ext cx="5426142" cy="604664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2E24031-5D3F-6B6D-3ED5-592D6BC30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571" t="41408" r="22345"/>
            <a:stretch/>
          </p:blipFill>
          <p:spPr>
            <a:xfrm>
              <a:off x="0" y="939944"/>
              <a:ext cx="5801360" cy="1891657"/>
            </a:xfrm>
            <a:prstGeom prst="rect">
              <a:avLst/>
            </a:prstGeom>
          </p:spPr>
        </p:pic>
      </p:grpSp>
      <p:pic>
        <p:nvPicPr>
          <p:cNvPr id="13" name="Picture 2" descr="obesity | King's Health Partners">
            <a:extLst>
              <a:ext uri="{FF2B5EF4-FFF2-40B4-BE49-F238E27FC236}">
                <a16:creationId xmlns:a16="http://schemas.microsoft.com/office/drawing/2014/main" id="{84DB98E7-38C5-2663-E588-D0E25D91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" y="77792"/>
            <a:ext cx="1844040" cy="1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BE49A6E-4E1C-EDF6-3E99-66DEF9C57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324" y="2594380"/>
            <a:ext cx="4541945" cy="303032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68B563E-AAE1-1724-F350-9929B5419AB1}"/>
              </a:ext>
            </a:extLst>
          </p:cNvPr>
          <p:cNvSpPr txBox="1"/>
          <p:nvPr/>
        </p:nvSpPr>
        <p:spPr>
          <a:xfrm>
            <a:off x="2787524" y="4457688"/>
            <a:ext cx="4248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noProof="0" dirty="0">
                <a:solidFill>
                  <a:srgbClr val="C00000"/>
                </a:solidFill>
              </a:rPr>
              <a:t>BMI do not give any informations </a:t>
            </a:r>
            <a:r>
              <a:rPr lang="en-GB" b="1" noProof="0" dirty="0">
                <a:solidFill>
                  <a:srgbClr val="002060"/>
                </a:solidFill>
              </a:rPr>
              <a:t>about whether your hearth, liver, kidney, or lungs are working as </a:t>
            </a:r>
            <a:r>
              <a:rPr lang="en-GB" b="1" dirty="0">
                <a:solidFill>
                  <a:srgbClr val="002060"/>
                </a:solidFill>
              </a:rPr>
              <a:t>they should or not</a:t>
            </a:r>
            <a:endParaRPr lang="en-GB" b="1" noProof="0" dirty="0">
              <a:solidFill>
                <a:srgbClr val="00206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20820CC-6AB9-A866-CDF5-9B2F483F4337}"/>
              </a:ext>
            </a:extLst>
          </p:cNvPr>
          <p:cNvSpPr txBox="1"/>
          <p:nvPr/>
        </p:nvSpPr>
        <p:spPr>
          <a:xfrm>
            <a:off x="572644" y="5855541"/>
            <a:ext cx="11305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noProof="0" dirty="0">
                <a:solidFill>
                  <a:srgbClr val="C00000"/>
                </a:solidFill>
              </a:rPr>
              <a:t>BMI it is not a clinical informations and cannot be used for clinical diagnosis</a:t>
            </a:r>
            <a:endParaRPr lang="en-GB" sz="2400" b="1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4A7C73A-CDE2-0F27-8990-F35C1F71AD53}"/>
              </a:ext>
            </a:extLst>
          </p:cNvPr>
          <p:cNvSpPr txBox="1"/>
          <p:nvPr/>
        </p:nvSpPr>
        <p:spPr>
          <a:xfrm>
            <a:off x="253999" y="2820592"/>
            <a:ext cx="5527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Failure to measure weight and height accurately can exclude people from appropriate care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21" name="Picture 2" descr="Obesità | Cause e Conseguenze | Trattamenti Efficaci">
            <a:extLst>
              <a:ext uri="{FF2B5EF4-FFF2-40B4-BE49-F238E27FC236}">
                <a16:creationId xmlns:a16="http://schemas.microsoft.com/office/drawing/2014/main" id="{5FAFA673-0FA0-412A-5638-A4BFD5970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0" t="22443" r="2816" b="21711"/>
          <a:stretch/>
        </p:blipFill>
        <p:spPr bwMode="auto">
          <a:xfrm>
            <a:off x="6591884" y="419570"/>
            <a:ext cx="1542286" cy="22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53A1657-4E64-EB71-9B0F-2C5FDF2347BE}"/>
              </a:ext>
            </a:extLst>
          </p:cNvPr>
          <p:cNvSpPr txBox="1"/>
          <p:nvPr/>
        </p:nvSpPr>
        <p:spPr>
          <a:xfrm>
            <a:off x="6591884" y="2714528"/>
            <a:ext cx="15422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Weight = 116 kg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Height= 1.70 cm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BMI = 40.1 kg/m</a:t>
            </a:r>
            <a:r>
              <a:rPr lang="en-US" sz="1400" b="1" baseline="30000" dirty="0">
                <a:solidFill>
                  <a:srgbClr val="002060"/>
                </a:solidFill>
              </a:rPr>
              <a:t>2</a:t>
            </a:r>
            <a:endParaRPr lang="it-IT" sz="1400" b="1" baseline="30000" dirty="0">
              <a:solidFill>
                <a:srgbClr val="002060"/>
              </a:solidFill>
            </a:endParaRP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3EB820B4-0880-A068-AD5F-6BA37A92F3BB}"/>
              </a:ext>
            </a:extLst>
          </p:cNvPr>
          <p:cNvSpPr/>
          <p:nvPr/>
        </p:nvSpPr>
        <p:spPr>
          <a:xfrm>
            <a:off x="7230439" y="3561585"/>
            <a:ext cx="265176" cy="9784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2587425-9EA4-37F2-8B39-4840C41AA9D8}"/>
              </a:ext>
            </a:extLst>
          </p:cNvPr>
          <p:cNvSpPr txBox="1"/>
          <p:nvPr/>
        </p:nvSpPr>
        <p:spPr>
          <a:xfrm>
            <a:off x="6591884" y="4611810"/>
            <a:ext cx="15422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Eligible for Metabolic and Bariatric Surgery</a:t>
            </a:r>
            <a:endParaRPr lang="it-IT" sz="1400" b="1" baseline="30000" dirty="0">
              <a:solidFill>
                <a:srgbClr val="002060"/>
              </a:solidFill>
            </a:endParaRPr>
          </a:p>
        </p:txBody>
      </p:sp>
      <p:pic>
        <p:nvPicPr>
          <p:cNvPr id="26" name="Picture 4" descr="Green check mark vector icon, approved ok symbol เวกเตอร์สต็อก | Adobe ...">
            <a:extLst>
              <a:ext uri="{FF2B5EF4-FFF2-40B4-BE49-F238E27FC236}">
                <a16:creationId xmlns:a16="http://schemas.microsoft.com/office/drawing/2014/main" id="{17F2383E-DFFA-854E-8812-14BB88DD5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4450"/>
          <a:stretch/>
        </p:blipFill>
        <p:spPr bwMode="auto">
          <a:xfrm>
            <a:off x="7171615" y="5397638"/>
            <a:ext cx="324000" cy="3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Obesità | Cause e Conseguenze | Trattamenti Efficaci">
            <a:extLst>
              <a:ext uri="{FF2B5EF4-FFF2-40B4-BE49-F238E27FC236}">
                <a16:creationId xmlns:a16="http://schemas.microsoft.com/office/drawing/2014/main" id="{38725993-7F2C-A8EF-9918-3E05868A6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0" t="22443" r="2816" b="21711"/>
          <a:stretch/>
        </p:blipFill>
        <p:spPr bwMode="auto">
          <a:xfrm>
            <a:off x="9002853" y="419570"/>
            <a:ext cx="1542286" cy="22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E03D1EB-9F61-AAC2-D815-E7B632D0B511}"/>
              </a:ext>
            </a:extLst>
          </p:cNvPr>
          <p:cNvSpPr txBox="1"/>
          <p:nvPr/>
        </p:nvSpPr>
        <p:spPr>
          <a:xfrm>
            <a:off x="9002853" y="2714528"/>
            <a:ext cx="15422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Weight = 115 kg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Height= 1.71 cm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BMI = 39.3 kg/m</a:t>
            </a:r>
            <a:r>
              <a:rPr lang="en-US" sz="1400" b="1" baseline="30000" dirty="0">
                <a:solidFill>
                  <a:srgbClr val="002060"/>
                </a:solidFill>
              </a:rPr>
              <a:t>2</a:t>
            </a:r>
            <a:endParaRPr lang="it-IT" sz="1400" b="1" baseline="30000" dirty="0">
              <a:solidFill>
                <a:srgbClr val="002060"/>
              </a:solidFill>
            </a:endParaRPr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421288F0-428C-651D-351E-A4D4D5F4A8E0}"/>
              </a:ext>
            </a:extLst>
          </p:cNvPr>
          <p:cNvSpPr/>
          <p:nvPr/>
        </p:nvSpPr>
        <p:spPr>
          <a:xfrm>
            <a:off x="9641408" y="3561585"/>
            <a:ext cx="265176" cy="9784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4420D14-B430-E1ED-C1CC-811DA48C5351}"/>
              </a:ext>
            </a:extLst>
          </p:cNvPr>
          <p:cNvSpPr txBox="1"/>
          <p:nvPr/>
        </p:nvSpPr>
        <p:spPr>
          <a:xfrm>
            <a:off x="9002853" y="4611810"/>
            <a:ext cx="15422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Not Eligible for Metabolic and Bariatric Surgery</a:t>
            </a:r>
            <a:endParaRPr lang="it-IT" sz="1400" b="1" baseline="30000" dirty="0">
              <a:solidFill>
                <a:srgbClr val="002060"/>
              </a:solidFill>
            </a:endParaRPr>
          </a:p>
        </p:txBody>
      </p:sp>
      <p:pic>
        <p:nvPicPr>
          <p:cNvPr id="32" name="Picture 6" descr="Check Marks - Red Gradient, Cross Icon Inside of Circle - Vector Stock ...">
            <a:extLst>
              <a:ext uri="{FF2B5EF4-FFF2-40B4-BE49-F238E27FC236}">
                <a16:creationId xmlns:a16="http://schemas.microsoft.com/office/drawing/2014/main" id="{FB34CC62-AA1B-3F32-99FA-56B4307E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96" y="539763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BE7F5E-5B57-7407-CBA3-CE823C07F36B}"/>
              </a:ext>
            </a:extLst>
          </p:cNvPr>
          <p:cNvSpPr txBox="1"/>
          <p:nvPr/>
        </p:nvSpPr>
        <p:spPr>
          <a:xfrm>
            <a:off x="253999" y="5919362"/>
            <a:ext cx="1178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rgbClr val="002060"/>
                </a:solidFill>
              </a:rPr>
              <a:t>One practical consequence is that approximately 30–40% of people in some countries would be diagnosed as having obesity and would be rendered eligible for expensive (and potentially unnecessary) treatments, and viceversa </a:t>
            </a:r>
            <a:endParaRPr lang="it-IT" sz="1600" b="1" cap="all" dirty="0">
              <a:solidFill>
                <a:srgbClr val="002060"/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C07DFFE-DADC-1E5A-6305-64E0F1229DC8}"/>
              </a:ext>
            </a:extLst>
          </p:cNvPr>
          <p:cNvGrpSpPr/>
          <p:nvPr/>
        </p:nvGrpSpPr>
        <p:grpSpPr>
          <a:xfrm>
            <a:off x="203201" y="523139"/>
            <a:ext cx="5772836" cy="1614969"/>
            <a:chOff x="323164" y="198693"/>
            <a:chExt cx="5772836" cy="1614969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AA25A2A-FEF4-D035-5591-7573946A6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5274" r="15573" b="74102"/>
            <a:stretch/>
          </p:blipFill>
          <p:spPr>
            <a:xfrm>
              <a:off x="323164" y="198693"/>
              <a:ext cx="5772836" cy="324446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4FE1D3F-A36A-0A5F-AA8D-1538E1F9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4052" r="15573" b="57964"/>
            <a:stretch/>
          </p:blipFill>
          <p:spPr>
            <a:xfrm>
              <a:off x="323164" y="523139"/>
              <a:ext cx="5772836" cy="243841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0975708-2680-21AF-88A3-9DE365F2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2430" r="15573" b="28422"/>
            <a:stretch/>
          </p:blipFill>
          <p:spPr>
            <a:xfrm>
              <a:off x="323164" y="748656"/>
              <a:ext cx="5772836" cy="584775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6B55A33-116A-C2A0-1E9C-40E959C0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80852" r="15573"/>
            <a:stretch/>
          </p:blipFill>
          <p:spPr>
            <a:xfrm>
              <a:off x="323164" y="1228887"/>
              <a:ext cx="5772836" cy="584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7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8" grpId="0"/>
      <p:bldP spid="29" grpId="0" animBg="1"/>
      <p:bldP spid="3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7596F7-147A-69D3-2AE4-5824A3F3D556}"/>
              </a:ext>
            </a:extLst>
          </p:cNvPr>
          <p:cNvSpPr txBox="1"/>
          <p:nvPr/>
        </p:nvSpPr>
        <p:spPr>
          <a:xfrm>
            <a:off x="178745" y="5125072"/>
            <a:ext cx="122631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Measurements of waist circumference and waist-to-hip ratio can vary across populations and between sexes.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These measurements might not accurately reflect subcutaneous and visceral fat accumulation, which is closely associated with an increased risk of metabolic diseases.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Also, persons matched for visceral adiposity can show differences in their risk-factor profile.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Other ectopic fat depots, including liver fat, also contribute to variations in health risk.</a:t>
            </a:r>
          </a:p>
        </p:txBody>
      </p:sp>
      <p:pic>
        <p:nvPicPr>
          <p:cNvPr id="1026" name="Picture 2" descr="Waist Measurement - Health Library | NewYork-Presbyterian">
            <a:extLst>
              <a:ext uri="{FF2B5EF4-FFF2-40B4-BE49-F238E27FC236}">
                <a16:creationId xmlns:a16="http://schemas.microsoft.com/office/drawing/2014/main" id="{A6EDE185-CD92-340C-85A4-8A177A273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r="25501"/>
          <a:stretch/>
        </p:blipFill>
        <p:spPr bwMode="auto">
          <a:xfrm>
            <a:off x="1111575" y="2156278"/>
            <a:ext cx="232853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E179EF-1D04-2C09-2970-3AE733E93BEB}"/>
              </a:ext>
            </a:extLst>
          </p:cNvPr>
          <p:cNvSpPr txBox="1"/>
          <p:nvPr/>
        </p:nvSpPr>
        <p:spPr>
          <a:xfrm>
            <a:off x="3064302" y="43163"/>
            <a:ext cx="6693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Other anthropometric measures of adiposity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EPOS&amp;trade;">
            <a:extLst>
              <a:ext uri="{FF2B5EF4-FFF2-40B4-BE49-F238E27FC236}">
                <a16:creationId xmlns:a16="http://schemas.microsoft.com/office/drawing/2014/main" id="{925440BA-F0D1-5C8E-F333-8A758025D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16407" b="3221"/>
          <a:stretch/>
        </p:blipFill>
        <p:spPr bwMode="auto">
          <a:xfrm>
            <a:off x="7512375" y="2276578"/>
            <a:ext cx="2143760" cy="27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OS&amp;trade;">
            <a:extLst>
              <a:ext uri="{FF2B5EF4-FFF2-40B4-BE49-F238E27FC236}">
                <a16:creationId xmlns:a16="http://schemas.microsoft.com/office/drawing/2014/main" id="{7F262D69-860F-B0F6-7893-287AD4C9E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16480" r="55793"/>
          <a:stretch/>
        </p:blipFill>
        <p:spPr bwMode="auto">
          <a:xfrm>
            <a:off x="4206240" y="2180970"/>
            <a:ext cx="2011680" cy="28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91F8AF7-AE03-54C3-42CB-7D556DA0812E}"/>
              </a:ext>
            </a:extLst>
          </p:cNvPr>
          <p:cNvSpPr/>
          <p:nvPr/>
        </p:nvSpPr>
        <p:spPr>
          <a:xfrm>
            <a:off x="4114800" y="4542740"/>
            <a:ext cx="365760" cy="47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88DA11-9EED-A0CE-231A-5B5B204845F5}"/>
              </a:ext>
            </a:extLst>
          </p:cNvPr>
          <p:cNvSpPr txBox="1"/>
          <p:nvPr/>
        </p:nvSpPr>
        <p:spPr>
          <a:xfrm>
            <a:off x="1111575" y="1806287"/>
            <a:ext cx="623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Waist </a:t>
            </a:r>
            <a:r>
              <a:rPr lang="en-US" b="1" dirty="0">
                <a:solidFill>
                  <a:srgbClr val="002060"/>
                </a:solidFill>
              </a:rPr>
              <a:t>C</a:t>
            </a:r>
            <a:r>
              <a:rPr lang="en-US" sz="1800" b="1" dirty="0">
                <a:solidFill>
                  <a:srgbClr val="002060"/>
                </a:solidFill>
              </a:rPr>
              <a:t>ircumference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CA93F6-8D1D-BC71-E510-379568C67B13}"/>
              </a:ext>
            </a:extLst>
          </p:cNvPr>
          <p:cNvSpPr txBox="1"/>
          <p:nvPr/>
        </p:nvSpPr>
        <p:spPr>
          <a:xfrm>
            <a:off x="172720" y="736315"/>
            <a:ext cx="11907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Other anthropometric measures, such as </a:t>
            </a:r>
            <a:r>
              <a:rPr lang="en-US" sz="1800" b="1" dirty="0">
                <a:solidFill>
                  <a:srgbClr val="002060"/>
                </a:solidFill>
              </a:rPr>
              <a:t>waist circumference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b="1" dirty="0">
                <a:solidFill>
                  <a:srgbClr val="002060"/>
                </a:solidFill>
              </a:rPr>
              <a:t>waist-to-hip ratio</a:t>
            </a:r>
            <a:r>
              <a:rPr lang="en-US" sz="1800" dirty="0">
                <a:solidFill>
                  <a:srgbClr val="002060"/>
                </a:solidFill>
              </a:rPr>
              <a:t>, and </a:t>
            </a:r>
            <a:r>
              <a:rPr lang="en-US" sz="1800" b="1" dirty="0">
                <a:solidFill>
                  <a:srgbClr val="002060"/>
                </a:solidFill>
              </a:rPr>
              <a:t>weight-to-height ratio </a:t>
            </a:r>
            <a:r>
              <a:rPr lang="en-US" sz="1800" dirty="0">
                <a:solidFill>
                  <a:srgbClr val="002060"/>
                </a:solidFill>
              </a:rPr>
              <a:t>have been suggested as alternative methods to BMI for diagnosis of obesity. 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However, these anthropometric measures also have notable limitations.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E3121B-DF1F-DFFE-25E4-59F6B9D291DB}"/>
              </a:ext>
            </a:extLst>
          </p:cNvPr>
          <p:cNvSpPr txBox="1"/>
          <p:nvPr/>
        </p:nvSpPr>
        <p:spPr>
          <a:xfrm>
            <a:off x="3976695" y="1806287"/>
            <a:ext cx="2728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Waist-to-hip ratio (WHR)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699D8D-438B-BB71-A84A-13E39F01CEA7}"/>
              </a:ext>
            </a:extLst>
          </p:cNvPr>
          <p:cNvSpPr txBox="1"/>
          <p:nvPr/>
        </p:nvSpPr>
        <p:spPr>
          <a:xfrm>
            <a:off x="7003430" y="1806287"/>
            <a:ext cx="3400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Weight-to-height ratio (WtHR)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oncordanza tra InBody e la DXA in un recentissimo studio della Mayo  clinic! - InBody Italia - Impedenziometri Professionali">
            <a:extLst>
              <a:ext uri="{FF2B5EF4-FFF2-40B4-BE49-F238E27FC236}">
                <a16:creationId xmlns:a16="http://schemas.microsoft.com/office/drawing/2014/main" id="{334DF493-6F18-F355-1018-A312B8A3A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7"/>
          <a:stretch/>
        </p:blipFill>
        <p:spPr bwMode="auto">
          <a:xfrm>
            <a:off x="1817871" y="2414661"/>
            <a:ext cx="3325091" cy="2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D04555-F2BA-9A1C-1309-1A364118E1E5}"/>
              </a:ext>
            </a:extLst>
          </p:cNvPr>
          <p:cNvSpPr txBox="1"/>
          <p:nvPr/>
        </p:nvSpPr>
        <p:spPr>
          <a:xfrm>
            <a:off x="220535" y="2623871"/>
            <a:ext cx="6142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</a:rPr>
              <a:t>DEXA = </a:t>
            </a:r>
            <a:r>
              <a:rPr lang="it-IT" sz="1800" dirty="0">
                <a:solidFill>
                  <a:srgbClr val="002060"/>
                </a:solidFill>
              </a:rPr>
              <a:t>GOLD STANDARD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584D0C-974A-AE46-8E31-C82EDA5DD1A8}"/>
              </a:ext>
            </a:extLst>
          </p:cNvPr>
          <p:cNvSpPr txBox="1"/>
          <p:nvPr/>
        </p:nvSpPr>
        <p:spPr>
          <a:xfrm>
            <a:off x="2071871" y="4622386"/>
            <a:ext cx="6142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BIA</a:t>
            </a:r>
            <a:r>
              <a:rPr lang="it-IT" sz="1800" b="1" dirty="0">
                <a:solidFill>
                  <a:srgbClr val="C00000"/>
                </a:solidFill>
              </a:rPr>
              <a:t> </a:t>
            </a:r>
            <a:r>
              <a:rPr lang="it-IT" sz="1800" dirty="0">
                <a:solidFill>
                  <a:srgbClr val="C00000"/>
                </a:solidFill>
              </a:rPr>
              <a:t>= </a:t>
            </a:r>
            <a:r>
              <a:rPr lang="it-IT" sz="1800" dirty="0">
                <a:solidFill>
                  <a:srgbClr val="002060"/>
                </a:solidFill>
              </a:rPr>
              <a:t>ALTERNATIVE METHOD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464CA8-EF67-4AE9-86A9-B6146D83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37"/>
          <a:stretch/>
        </p:blipFill>
        <p:spPr>
          <a:xfrm>
            <a:off x="5426163" y="728577"/>
            <a:ext cx="6708585" cy="58652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BCFB5B3-393F-BE1E-3930-DAD0FE57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362717" cy="23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4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52D32B-09FF-DE00-0867-F6F504721DD7}"/>
              </a:ext>
            </a:extLst>
          </p:cNvPr>
          <p:cNvSpPr txBox="1"/>
          <p:nvPr/>
        </p:nvSpPr>
        <p:spPr>
          <a:xfrm>
            <a:off x="331396" y="5363593"/>
            <a:ext cx="115292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rgbClr val="002060"/>
                </a:solidFill>
              </a:rPr>
              <a:t>Validation and comparative studies of FM and FFM assessment by BIA and DEXA in patients with different obesity grades have shown controversial results</a:t>
            </a:r>
            <a:endParaRPr lang="it-IT" b="1" cap="all" dirty="0">
              <a:solidFill>
                <a:srgbClr val="002060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ABCB6EF-51E7-F9B8-75A1-3C089CC82277}"/>
              </a:ext>
            </a:extLst>
          </p:cNvPr>
          <p:cNvGrpSpPr/>
          <p:nvPr/>
        </p:nvGrpSpPr>
        <p:grpSpPr>
          <a:xfrm>
            <a:off x="139280" y="1939477"/>
            <a:ext cx="2967044" cy="3164896"/>
            <a:chOff x="30480" y="1939477"/>
            <a:chExt cx="2967044" cy="3164896"/>
          </a:xfrm>
        </p:grpSpPr>
        <p:pic>
          <p:nvPicPr>
            <p:cNvPr id="4098" name="Picture 2" descr="Body composition assessment using bioelectrical impedance analysis (BIA) in  a wide cohort of patients affected with mild to severe obesity -  ScienceDirect">
              <a:extLst>
                <a:ext uri="{FF2B5EF4-FFF2-40B4-BE49-F238E27FC236}">
                  <a16:creationId xmlns:a16="http://schemas.microsoft.com/office/drawing/2014/main" id="{7B72C5F5-490B-A28E-DF75-B54612629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34" b="8276"/>
            <a:stretch/>
          </p:blipFill>
          <p:spPr bwMode="auto">
            <a:xfrm>
              <a:off x="164952" y="1939477"/>
              <a:ext cx="2832572" cy="3164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95A03D2-D6BB-AF23-C55A-2B42495B9D2B}"/>
                </a:ext>
              </a:extLst>
            </p:cNvPr>
            <p:cNvSpPr txBox="1"/>
            <p:nvPr/>
          </p:nvSpPr>
          <p:spPr>
            <a:xfrm>
              <a:off x="30480" y="3076246"/>
              <a:ext cx="812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002060"/>
                  </a:solidFill>
                </a:rPr>
                <a:t>BIA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D3DAEE-E1A3-94D6-30A1-9AF743554F8E}"/>
              </a:ext>
            </a:extLst>
          </p:cNvPr>
          <p:cNvSpPr txBox="1"/>
          <p:nvPr/>
        </p:nvSpPr>
        <p:spPr>
          <a:xfrm>
            <a:off x="3240796" y="2551837"/>
            <a:ext cx="89699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Many predictive equations associated with the BIA measurements are inadequate because they have been developed in normal-weight subjects.</a:t>
            </a:r>
          </a:p>
          <a:p>
            <a:r>
              <a:rPr lang="en-US" b="1" dirty="0">
                <a:solidFill>
                  <a:srgbClr val="102E64"/>
                </a:solidFill>
              </a:rPr>
              <a:t>In patients with obesity BIA  is associated with 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02E64"/>
                </a:solidFill>
              </a:rPr>
              <a:t>overestimation of FFM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02E64"/>
                </a:solidFill>
              </a:rPr>
              <a:t>underestimation of FM</a:t>
            </a:r>
          </a:p>
          <a:p>
            <a:endParaRPr lang="it-IT" b="1" dirty="0">
              <a:solidFill>
                <a:srgbClr val="C00000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CF9D94E-6E52-A9B5-2083-AC8A05D74811}"/>
              </a:ext>
            </a:extLst>
          </p:cNvPr>
          <p:cNvGrpSpPr/>
          <p:nvPr/>
        </p:nvGrpSpPr>
        <p:grpSpPr>
          <a:xfrm>
            <a:off x="139280" y="127023"/>
            <a:ext cx="5593404" cy="1812454"/>
            <a:chOff x="199593" y="993285"/>
            <a:chExt cx="5593404" cy="181245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A64D013-1D9A-FF3C-8325-DA50F5FAC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042" t="20380" r="40080" b="53192"/>
            <a:stretch/>
          </p:blipFill>
          <p:spPr>
            <a:xfrm>
              <a:off x="199593" y="993285"/>
              <a:ext cx="5593404" cy="1812454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8D493D1-7E59-3542-F790-A8705E008A0A}"/>
                </a:ext>
              </a:extLst>
            </p:cNvPr>
            <p:cNvSpPr txBox="1"/>
            <p:nvPr/>
          </p:nvSpPr>
          <p:spPr>
            <a:xfrm>
              <a:off x="1819287" y="1714338"/>
              <a:ext cx="1645920" cy="283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/>
                <a:t>23:420–422 (2011)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7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5BA3D-00F3-5539-1D7C-7C627D8F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E310748A-D641-F0D4-5916-BDA691E97C53}"/>
              </a:ext>
            </a:extLst>
          </p:cNvPr>
          <p:cNvGrpSpPr/>
          <p:nvPr/>
        </p:nvGrpSpPr>
        <p:grpSpPr>
          <a:xfrm>
            <a:off x="139280" y="127023"/>
            <a:ext cx="5593404" cy="1812454"/>
            <a:chOff x="199593" y="993285"/>
            <a:chExt cx="5593404" cy="181245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48F07D9-63B7-42ED-91D1-41298D6BE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042" t="20380" r="40080" b="53192"/>
            <a:stretch/>
          </p:blipFill>
          <p:spPr>
            <a:xfrm>
              <a:off x="199593" y="993285"/>
              <a:ext cx="5593404" cy="1812454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60B65DD-C7FB-C6AE-9138-87491EE4FEF5}"/>
                </a:ext>
              </a:extLst>
            </p:cNvPr>
            <p:cNvSpPr txBox="1"/>
            <p:nvPr/>
          </p:nvSpPr>
          <p:spPr>
            <a:xfrm>
              <a:off x="1819287" y="1714338"/>
              <a:ext cx="1645920" cy="283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/>
                <a:t>23:420–422 (2011)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BEB6F26-AABB-C395-DC01-B6FE561A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0" y="2023593"/>
            <a:ext cx="8579543" cy="46242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EE640E-EDD9-2E1B-E355-E01C13632838}"/>
              </a:ext>
            </a:extLst>
          </p:cNvPr>
          <p:cNvSpPr txBox="1"/>
          <p:nvPr/>
        </p:nvSpPr>
        <p:spPr>
          <a:xfrm>
            <a:off x="8955463" y="2635744"/>
            <a:ext cx="3097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Body Fat and water were entirely compatible with the expected BMI range for women.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5286B5-8432-9D2B-DEB3-C9F7C221D858}"/>
              </a:ext>
            </a:extLst>
          </p:cNvPr>
          <p:cNvSpPr txBox="1"/>
          <p:nvPr/>
        </p:nvSpPr>
        <p:spPr>
          <a:xfrm>
            <a:off x="9094743" y="4335693"/>
            <a:ext cx="2650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In males, fat percentage was underestimated and water overestimated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39B475-CACA-5E89-A744-EB386B5F0EB1}"/>
              </a:ext>
            </a:extLst>
          </p:cNvPr>
          <p:cNvSpPr txBox="1"/>
          <p:nvPr/>
        </p:nvSpPr>
        <p:spPr>
          <a:xfrm>
            <a:off x="6096000" y="528303"/>
            <a:ext cx="4843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C00000"/>
                </a:solidFill>
                <a:effectLst/>
                <a:latin typeface="BlinkMacSystemFont"/>
              </a:rPr>
              <a:t>Bariatric candidates (n = 94</a:t>
            </a:r>
            <a:r>
              <a:rPr lang="en-US" dirty="0">
                <a:solidFill>
                  <a:srgbClr val="C00000"/>
                </a:solidFill>
                <a:latin typeface="BlinkMacSystemFont"/>
              </a:rPr>
              <a:t>), (68.1% females)</a:t>
            </a:r>
            <a:endParaRPr lang="en-US" b="0" i="0" dirty="0">
              <a:solidFill>
                <a:srgbClr val="C00000"/>
              </a:solidFill>
              <a:effectLst/>
              <a:latin typeface="BlinkMacSystemFont"/>
            </a:endParaRPr>
          </a:p>
          <a:p>
            <a:pPr algn="just"/>
            <a:r>
              <a:rPr lang="en-US" b="0" i="0" dirty="0">
                <a:solidFill>
                  <a:srgbClr val="C00000"/>
                </a:solidFill>
                <a:effectLst/>
                <a:latin typeface="BlinkMacSystemFont"/>
              </a:rPr>
              <a:t>Age was 34.9 ± 10.4 years</a:t>
            </a:r>
          </a:p>
          <a:p>
            <a:pPr algn="just"/>
            <a:r>
              <a:rPr lang="en-US" b="0" i="0" dirty="0">
                <a:solidFill>
                  <a:srgbClr val="C00000"/>
                </a:solidFill>
                <a:effectLst/>
                <a:latin typeface="BlinkMacSystemFont"/>
              </a:rPr>
              <a:t>BMI was 40.8 ± 4.6 kg m</a:t>
            </a:r>
            <a:r>
              <a:rPr lang="en-US" b="0" i="0" baseline="30000" dirty="0">
                <a:solidFill>
                  <a:srgbClr val="C00000"/>
                </a:solidFill>
                <a:effectLst/>
                <a:latin typeface="BlinkMacSystemFont"/>
              </a:rPr>
              <a:t>2</a:t>
            </a:r>
            <a:r>
              <a:rPr lang="en-US" b="0" i="0" dirty="0">
                <a:solidFill>
                  <a:srgbClr val="C00000"/>
                </a:solidFill>
                <a:effectLst/>
                <a:latin typeface="BlinkMacSystemFont"/>
              </a:rPr>
              <a:t> 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6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987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Arial</vt:lpstr>
      <vt:lpstr>BlinkMacSystemFont</vt:lpstr>
      <vt:lpstr>Fira Sans</vt:lpstr>
      <vt:lpstr>Georgia</vt:lpstr>
      <vt:lpstr>Helvetica</vt:lpstr>
      <vt:lpstr>Myriad Pro Cond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Luigi SCHIAVO</dc:creator>
  <cp:lastModifiedBy>Luigi SCHIAVO</cp:lastModifiedBy>
  <cp:revision>17</cp:revision>
  <dcterms:created xsi:type="dcterms:W3CDTF">2025-04-19T08:27:32Z</dcterms:created>
  <dcterms:modified xsi:type="dcterms:W3CDTF">2025-05-12T06:13:52Z</dcterms:modified>
</cp:coreProperties>
</file>